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88" r:id="rId2"/>
    <p:sldId id="264" r:id="rId3"/>
    <p:sldId id="265" r:id="rId4"/>
    <p:sldId id="266" r:id="rId5"/>
    <p:sldId id="257" r:id="rId6"/>
    <p:sldId id="267" r:id="rId7"/>
    <p:sldId id="270" r:id="rId8"/>
    <p:sldId id="272" r:id="rId9"/>
    <p:sldId id="269" r:id="rId10"/>
    <p:sldId id="271" r:id="rId11"/>
    <p:sldId id="259" r:id="rId12"/>
    <p:sldId id="262" r:id="rId13"/>
    <p:sldId id="263" r:id="rId14"/>
    <p:sldId id="281" r:id="rId15"/>
    <p:sldId id="280" r:id="rId16"/>
    <p:sldId id="279" r:id="rId17"/>
    <p:sldId id="282" r:id="rId18"/>
    <p:sldId id="283" r:id="rId19"/>
    <p:sldId id="275" r:id="rId20"/>
    <p:sldId id="278" r:id="rId21"/>
    <p:sldId id="289" r:id="rId22"/>
    <p:sldId id="277" r:id="rId23"/>
    <p:sldId id="286" r:id="rId24"/>
    <p:sldId id="285" r:id="rId25"/>
    <p:sldId id="284" r:id="rId26"/>
    <p:sldId id="274" r:id="rId27"/>
    <p:sldId id="287" r:id="rId28"/>
    <p:sldId id="276" r:id="rId29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54" autoAdjust="0"/>
  </p:normalViewPr>
  <p:slideViewPr>
    <p:cSldViewPr>
      <p:cViewPr varScale="1">
        <p:scale>
          <a:sx n="109" d="100"/>
          <a:sy n="109" d="100"/>
        </p:scale>
        <p:origin x="16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DB76-8167-4779-9AE4-B39197FE9F19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BEED-1490-43F3-B4FA-B7A32D3E79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51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BEED-1490-43F3-B4FA-B7A32D3E79DF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7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34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90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62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2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83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74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2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56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45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3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2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00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9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58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32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71BD-B20C-413A-A47B-6AA103A704A5}" type="datetimeFigureOut">
              <a:rPr lang="hr-HR" smtClean="0"/>
              <a:pPr/>
              <a:t>8.4.2026.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FBC8-4330-4922-B2B0-36D6E93C233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71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2D45C8-6113-4DC3-8372-C05356DF46D4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8.4.2026.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510AE2-C085-4EEE-BDC7-9F293EA75C5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97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inebeach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6554867" cy="1524000"/>
          </a:xfrm>
        </p:spPr>
        <p:txBody>
          <a:bodyPr/>
          <a:lstStyle/>
          <a:p>
            <a:r>
              <a:rPr lang="en-US" b="1" dirty="0"/>
              <a:t>Pine Beach </a:t>
            </a:r>
            <a:r>
              <a:rPr lang="en-US" b="1" dirty="0" err="1"/>
              <a:t>Pakoštane</a:t>
            </a:r>
            <a:r>
              <a:rPr lang="en-US" b="1" dirty="0"/>
              <a:t> </a:t>
            </a:r>
            <a:r>
              <a:rPr lang="hr-HR" b="1" dirty="0"/>
              <a:t/>
            </a:r>
            <a:br>
              <a:rPr lang="hr-HR" b="1" dirty="0"/>
            </a:br>
            <a:r>
              <a:rPr lang="hr-HR" sz="2400" dirty="0">
                <a:solidFill>
                  <a:srgbClr val="C00000"/>
                </a:solidFill>
              </a:rPr>
              <a:t>www.pinebeach.hr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3767670"/>
          </a:xfrm>
        </p:spPr>
        <p:txBody>
          <a:bodyPr/>
          <a:lstStyle/>
          <a:p>
            <a:pPr marL="0" indent="0" algn="ctr">
              <a:buNone/>
            </a:pPr>
            <a:r>
              <a:rPr lang="hr-HR" sz="4000" b="1" dirty="0">
                <a:solidFill>
                  <a:schemeClr val="accent1"/>
                </a:solidFill>
              </a:rPr>
              <a:t>ZTD „HRVATSKI </a:t>
            </a:r>
            <a:r>
              <a:rPr lang="hr-HR" sz="4000" b="1" dirty="0" smtClean="0">
                <a:solidFill>
                  <a:schemeClr val="accent1"/>
                </a:solidFill>
              </a:rPr>
              <a:t>SOKOL”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chemeClr val="accent1"/>
                </a:solidFill>
              </a:rPr>
              <a:t>LJETNE </a:t>
            </a:r>
            <a:r>
              <a:rPr lang="hr-HR" sz="4000" b="1" dirty="0">
                <a:solidFill>
                  <a:schemeClr val="accent1"/>
                </a:solidFill>
              </a:rPr>
              <a:t>PRIPREME 2026.</a:t>
            </a:r>
            <a:endParaRPr lang="hr-HR" sz="4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2" y="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>
                <a:solidFill>
                  <a:schemeClr val="tx1"/>
                </a:solidFill>
              </a:rPr>
              <a:t>PLAŽA</a:t>
            </a:r>
          </a:p>
          <a:p>
            <a:pPr marL="0" indent="0" algn="ctr">
              <a:buNone/>
            </a:pPr>
            <a:endParaRPr lang="hr-HR" sz="800" dirty="0"/>
          </a:p>
          <a:p>
            <a:pPr lvl="0"/>
            <a:r>
              <a:rPr lang="hr-HR" sz="2400" b="1" dirty="0">
                <a:solidFill>
                  <a:schemeClr val="accent1"/>
                </a:solidFill>
              </a:rPr>
              <a:t>Pješčana plaža (50-tak m plićaka)</a:t>
            </a:r>
          </a:p>
          <a:p>
            <a:pPr lvl="0"/>
            <a:r>
              <a:rPr lang="hr-HR" sz="2400" b="1" dirty="0">
                <a:solidFill>
                  <a:schemeClr val="accent1"/>
                </a:solidFill>
              </a:rPr>
              <a:t>Kamena plaža s drvenim molovima; </a:t>
            </a:r>
            <a:r>
              <a:rPr lang="hr-HR" sz="2400" b="1" u="sng" dirty="0">
                <a:solidFill>
                  <a:schemeClr val="accent1"/>
                </a:solidFill>
              </a:rPr>
              <a:t>samo za starije grupe </a:t>
            </a:r>
          </a:p>
          <a:p>
            <a:pPr marL="0" lvl="0" indent="0">
              <a:buNone/>
            </a:pPr>
            <a:r>
              <a:rPr lang="hr-HR" sz="2400" b="1" dirty="0">
                <a:solidFill>
                  <a:schemeClr val="accent1"/>
                </a:solidFill>
              </a:rPr>
              <a:t>     uz nadzor, za aktivnosti poput skokova u vodu i sl. </a:t>
            </a:r>
          </a:p>
          <a:p>
            <a:pPr lvl="0"/>
            <a:r>
              <a:rPr lang="hr-HR" sz="2400" b="1" dirty="0">
                <a:solidFill>
                  <a:schemeClr val="accent1"/>
                </a:solidFill>
              </a:rPr>
              <a:t>Sigurnosni prsluci za aktivnosti na vodi (</a:t>
            </a:r>
            <a:r>
              <a:rPr lang="hr-HR" sz="2400" b="1" dirty="0" err="1">
                <a:solidFill>
                  <a:schemeClr val="accent1"/>
                </a:solidFill>
              </a:rPr>
              <a:t>aqua</a:t>
            </a:r>
            <a:r>
              <a:rPr lang="hr-HR" sz="2400" b="1" dirty="0">
                <a:solidFill>
                  <a:schemeClr val="accent1"/>
                </a:solidFill>
              </a:rPr>
              <a:t> park, kajak…)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90500"/>
            <a:ext cx="3740493" cy="2493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44" y="4173347"/>
            <a:ext cx="3765858" cy="2510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05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/>
              <a:t>SPORTSKE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1340"/>
            <a:ext cx="8229600" cy="4824536"/>
          </a:xfrm>
        </p:spPr>
        <p:txBody>
          <a:bodyPr/>
          <a:lstStyle/>
          <a:p>
            <a:r>
              <a:rPr lang="hr-HR" sz="2200" b="1" dirty="0">
                <a:solidFill>
                  <a:schemeClr val="accent1"/>
                </a:solidFill>
              </a:rPr>
              <a:t>Na raspolaganju je više od 20 sportskih aktivnosti: mali nogomet, adrenalinski park, jedrenje, kajaking, </a:t>
            </a:r>
            <a:r>
              <a:rPr lang="hr-HR" sz="2200" b="1" dirty="0" err="1">
                <a:solidFill>
                  <a:schemeClr val="accent1"/>
                </a:solidFill>
              </a:rPr>
              <a:t>windsurfing</a:t>
            </a:r>
            <a:r>
              <a:rPr lang="hr-HR" sz="2200" b="1" dirty="0">
                <a:solidFill>
                  <a:schemeClr val="accent1"/>
                </a:solidFill>
              </a:rPr>
              <a:t>, aqua aerobic, aquapark, tenis, stolni tenis, košarka, odbojka na pijesku, badminton, mini gym, mini golf, streličarstvo, boćanje, biciklizam, grupni programi (</a:t>
            </a:r>
            <a:r>
              <a:rPr lang="hr-HR" sz="2200" b="1" dirty="0" err="1">
                <a:solidFill>
                  <a:schemeClr val="accent1"/>
                </a:solidFill>
              </a:rPr>
              <a:t>aerobic</a:t>
            </a:r>
            <a:r>
              <a:rPr lang="hr-HR" sz="2200" b="1" dirty="0">
                <a:solidFill>
                  <a:schemeClr val="accent1"/>
                </a:solidFill>
              </a:rPr>
              <a:t>, </a:t>
            </a:r>
            <a:r>
              <a:rPr lang="hr-HR" sz="2200" b="1" dirty="0" err="1">
                <a:solidFill>
                  <a:schemeClr val="accent1"/>
                </a:solidFill>
              </a:rPr>
              <a:t>pilates</a:t>
            </a:r>
            <a:r>
              <a:rPr lang="hr-HR" sz="2200" b="1" dirty="0">
                <a:solidFill>
                  <a:schemeClr val="accent1"/>
                </a:solidFill>
              </a:rPr>
              <a:t>, dance </a:t>
            </a:r>
            <a:r>
              <a:rPr lang="hr-HR" sz="2200" b="1" dirty="0" err="1">
                <a:solidFill>
                  <a:schemeClr val="accent1"/>
                </a:solidFill>
              </a:rPr>
              <a:t>school</a:t>
            </a:r>
            <a:r>
              <a:rPr lang="hr-HR" sz="2200" b="1" dirty="0">
                <a:solidFill>
                  <a:schemeClr val="accent1"/>
                </a:solidFill>
              </a:rPr>
              <a:t>, </a:t>
            </a:r>
            <a:r>
              <a:rPr lang="hr-HR" sz="2200" b="1" dirty="0" err="1">
                <a:solidFill>
                  <a:schemeClr val="accent1"/>
                </a:solidFill>
              </a:rPr>
              <a:t>morning</a:t>
            </a:r>
            <a:r>
              <a:rPr lang="hr-HR" sz="2200" b="1" dirty="0">
                <a:solidFill>
                  <a:schemeClr val="accent1"/>
                </a:solidFill>
              </a:rPr>
              <a:t> </a:t>
            </a:r>
            <a:r>
              <a:rPr lang="hr-HR" sz="2200" b="1" dirty="0" err="1">
                <a:solidFill>
                  <a:schemeClr val="accent1"/>
                </a:solidFill>
              </a:rPr>
              <a:t>gym</a:t>
            </a:r>
            <a:r>
              <a:rPr lang="hr-HR" sz="2200" b="1" dirty="0">
                <a:solidFill>
                  <a:schemeClr val="accent1"/>
                </a:solidFill>
              </a:rPr>
              <a:t>, </a:t>
            </a:r>
            <a:r>
              <a:rPr lang="hr-HR" sz="2200" b="1" dirty="0" err="1">
                <a:solidFill>
                  <a:schemeClr val="accent1"/>
                </a:solidFill>
              </a:rPr>
              <a:t>gym</a:t>
            </a:r>
            <a:r>
              <a:rPr lang="hr-HR" sz="2200" b="1" dirty="0">
                <a:solidFill>
                  <a:schemeClr val="accent1"/>
                </a:solidFill>
              </a:rPr>
              <a:t> </a:t>
            </a:r>
            <a:r>
              <a:rPr lang="hr-HR" sz="2200" b="1" dirty="0" err="1">
                <a:solidFill>
                  <a:schemeClr val="accent1"/>
                </a:solidFill>
              </a:rPr>
              <a:t>cycling</a:t>
            </a:r>
            <a:r>
              <a:rPr lang="hr-HR" sz="2200" b="1" dirty="0">
                <a:solidFill>
                  <a:schemeClr val="accent1"/>
                </a:solidFill>
              </a:rPr>
              <a:t> i druge) </a:t>
            </a:r>
            <a:endParaRPr lang="hr-HR" sz="1800" b="1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2952328" cy="203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28266"/>
            <a:ext cx="3024336" cy="2037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/>
          <p:cNvSpPr txBox="1"/>
          <p:nvPr/>
        </p:nvSpPr>
        <p:spPr>
          <a:xfrm>
            <a:off x="457200" y="597519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</a:rPr>
              <a:t>Korištenje svih sportskih aktivnosti, opreme i rekvizita je uključeno u cijenu!</a:t>
            </a:r>
          </a:p>
        </p:txBody>
      </p:sp>
    </p:spTree>
    <p:extLst>
      <p:ext uri="{BB962C8B-B14F-4D97-AF65-F5344CB8AC3E}">
        <p14:creationId xmlns:p14="http://schemas.microsoft.com/office/powerpoint/2010/main" val="3287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5765"/>
            <a:ext cx="6554867" cy="1524000"/>
          </a:xfrm>
        </p:spPr>
        <p:txBody>
          <a:bodyPr>
            <a:normAutofit/>
          </a:bodyPr>
          <a:lstStyle/>
          <a:p>
            <a:r>
              <a:rPr lang="hr-HR" sz="3600" b="1" dirty="0"/>
              <a:t>SPORTOVI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7" y="490317"/>
            <a:ext cx="1583575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7" y="1419436"/>
            <a:ext cx="302433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419436"/>
            <a:ext cx="302433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3735524"/>
            <a:ext cx="338437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82296"/>
            <a:ext cx="2304256" cy="204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1583575" cy="238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912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44" y="329774"/>
            <a:ext cx="6554867" cy="1524000"/>
          </a:xfrm>
        </p:spPr>
        <p:txBody>
          <a:bodyPr anchor="t">
            <a:normAutofit/>
          </a:bodyPr>
          <a:lstStyle/>
          <a:p>
            <a:r>
              <a:rPr lang="hr-HR" sz="3600" b="1" dirty="0"/>
              <a:t>SPORTOVI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4" y="1066731"/>
            <a:ext cx="2438400" cy="1683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21" y="2623224"/>
            <a:ext cx="1364163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57" y="783770"/>
            <a:ext cx="2664296" cy="1785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4" y="2991171"/>
            <a:ext cx="2438400" cy="163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4" y="4866246"/>
            <a:ext cx="2438400" cy="162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35" y="3340121"/>
            <a:ext cx="162153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21" y="4753139"/>
            <a:ext cx="2997343" cy="199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2" y="2619896"/>
            <a:ext cx="1359595" cy="203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60" y="1008210"/>
            <a:ext cx="2454933" cy="1636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026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8234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/>
              <a:t>GIMNASTIČKI TRENINZI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4887" y="188640"/>
            <a:ext cx="8382947" cy="494908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Treninge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provodimo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prema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standardima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grupa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koje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vježbaju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odnosno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broj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težina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treninga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prilagođeni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svim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polaznicima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hr-HR" b="1" dirty="0" smtClean="0">
              <a:solidFill>
                <a:schemeClr val="accent1"/>
              </a:solidFill>
            </a:endParaRPr>
          </a:p>
          <a:p>
            <a:endParaRPr lang="hr-HR" b="1" dirty="0">
              <a:solidFill>
                <a:schemeClr val="accent1"/>
              </a:solidFill>
            </a:endParaRPr>
          </a:p>
          <a:p>
            <a:r>
              <a:rPr lang="en-US" b="1" dirty="0" err="1" smtClean="0">
                <a:solidFill>
                  <a:schemeClr val="accent1"/>
                </a:solidFill>
              </a:rPr>
              <a:t>Treninzi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se </a:t>
            </a:r>
            <a:r>
              <a:rPr lang="en-US" b="1" dirty="0" err="1">
                <a:solidFill>
                  <a:schemeClr val="accent1"/>
                </a:solidFill>
              </a:rPr>
              <a:t>održavaju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otvorenom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raspolaganju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imamo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trampolin</a:t>
            </a:r>
            <a:r>
              <a:rPr lang="en-US" b="1" dirty="0">
                <a:solidFill>
                  <a:schemeClr val="accent1"/>
                </a:solidFill>
              </a:rPr>
              <a:t> park </a:t>
            </a:r>
            <a:r>
              <a:rPr lang="en-US" b="1" dirty="0" err="1">
                <a:solidFill>
                  <a:schemeClr val="accent1"/>
                </a:solidFill>
              </a:rPr>
              <a:t>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brojne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druge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terene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plažu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koje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koristimo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radi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raznovrsnijih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treninga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0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554867" cy="1524000"/>
          </a:xfrm>
        </p:spPr>
        <p:txBody>
          <a:bodyPr>
            <a:normAutofit/>
          </a:bodyPr>
          <a:lstStyle/>
          <a:p>
            <a:r>
              <a:rPr lang="hr-HR" sz="3600" b="1" dirty="0"/>
              <a:t>TRENERI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6107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sz="2600" b="1" dirty="0" smtClean="0">
                <a:solidFill>
                  <a:schemeClr val="accent1"/>
                </a:solidFill>
              </a:rPr>
              <a:t>Djecu </a:t>
            </a:r>
            <a:r>
              <a:rPr lang="hr-HR" sz="2600" b="1" dirty="0">
                <a:solidFill>
                  <a:schemeClr val="accent1"/>
                </a:solidFill>
              </a:rPr>
              <a:t>vode naši treneri s dugogodišnjim trenerskim iskustvom, kao i iskustvom vođenja djece u gimnastičkim </a:t>
            </a:r>
            <a:r>
              <a:rPr lang="hr-HR" sz="2600" b="1" dirty="0" smtClean="0">
                <a:solidFill>
                  <a:schemeClr val="accent1"/>
                </a:solidFill>
              </a:rPr>
              <a:t>kampovima</a:t>
            </a:r>
            <a:endParaRPr lang="hr-HR" sz="2600" b="1" dirty="0">
              <a:solidFill>
                <a:schemeClr val="accent1"/>
              </a:solidFill>
            </a:endParaRPr>
          </a:p>
          <a:p>
            <a:r>
              <a:rPr lang="hr-HR" sz="2600" b="1" u="sng" dirty="0">
                <a:solidFill>
                  <a:schemeClr val="accent1"/>
                </a:solidFill>
              </a:rPr>
              <a:t>Napominjemo kako nismo u mogućnosti voditi sve trenere</a:t>
            </a:r>
            <a:r>
              <a:rPr lang="hr-HR" sz="2600" b="1" dirty="0">
                <a:solidFill>
                  <a:schemeClr val="accent1"/>
                </a:solidFill>
              </a:rPr>
              <a:t>, već će grupe homogenizirane prema uzrastu i sportskoj kategoriji voditi treneri iz čijih će grupa biti najviše polaznika tj. treneri odabrani sukladno planu rada </a:t>
            </a:r>
            <a:r>
              <a:rPr lang="hr-HR" sz="2600" b="1" dirty="0" smtClean="0">
                <a:solidFill>
                  <a:schemeClr val="accent1"/>
                </a:solidFill>
              </a:rPr>
              <a:t>ZTD-a</a:t>
            </a:r>
          </a:p>
          <a:p>
            <a:pPr marL="0" indent="0">
              <a:buNone/>
            </a:pPr>
            <a:endParaRPr lang="hr-HR" sz="2600" b="1" dirty="0" smtClean="0">
              <a:solidFill>
                <a:schemeClr val="accent1"/>
              </a:solidFill>
            </a:endParaRPr>
          </a:p>
          <a:p>
            <a:r>
              <a:rPr lang="hr-HR" sz="2600" b="1" dirty="0" smtClean="0">
                <a:solidFill>
                  <a:schemeClr val="accent1"/>
                </a:solidFill>
              </a:rPr>
              <a:t>Voditelj grupa (u slučaju da ne možete riješiti problem direktno s trenerom):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C00000"/>
                </a:solidFill>
              </a:rPr>
              <a:t>Tena </a:t>
            </a:r>
            <a:r>
              <a:rPr lang="hr-HR" sz="2600" b="1" dirty="0" err="1">
                <a:solidFill>
                  <a:srgbClr val="C00000"/>
                </a:solidFill>
              </a:rPr>
              <a:t>Srbić</a:t>
            </a:r>
            <a:r>
              <a:rPr lang="hr-HR" sz="2600" b="1" dirty="0">
                <a:solidFill>
                  <a:srgbClr val="C00000"/>
                </a:solidFill>
              </a:rPr>
              <a:t> 091 909 </a:t>
            </a:r>
            <a:r>
              <a:rPr lang="hr-HR" sz="2600" b="1" dirty="0" smtClean="0">
                <a:solidFill>
                  <a:srgbClr val="C00000"/>
                </a:solidFill>
              </a:rPr>
              <a:t>7526</a:t>
            </a:r>
            <a:endParaRPr lang="hr-HR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2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/>
              <a:t>U CIJENU JE UKLJUČENO: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03648"/>
            <a:ext cx="6554867" cy="376767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puni pansioni (</a:t>
            </a:r>
            <a:r>
              <a:rPr lang="hr-HR" b="1" dirty="0" err="1">
                <a:solidFill>
                  <a:schemeClr val="accent1"/>
                </a:solidFill>
              </a:rPr>
              <a:t>all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b="1" dirty="0" err="1">
                <a:solidFill>
                  <a:schemeClr val="accent1"/>
                </a:solidFill>
              </a:rPr>
              <a:t>inclusive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b="1" dirty="0" err="1">
                <a:solidFill>
                  <a:schemeClr val="accent1"/>
                </a:solidFill>
              </a:rPr>
              <a:t>soft</a:t>
            </a:r>
            <a:r>
              <a:rPr lang="hr-HR" b="1" dirty="0">
                <a:solidFill>
                  <a:schemeClr val="accent1"/>
                </a:solidFill>
              </a:rPr>
              <a:t>- 4 obroka)</a:t>
            </a:r>
          </a:p>
          <a:p>
            <a:r>
              <a:rPr lang="hr-HR" b="1" dirty="0">
                <a:solidFill>
                  <a:schemeClr val="accent1"/>
                </a:solidFill>
              </a:rPr>
              <a:t>autobusni prijevoz</a:t>
            </a:r>
            <a:r>
              <a:rPr lang="hr-HR" dirty="0">
                <a:solidFill>
                  <a:schemeClr val="accent1"/>
                </a:solidFill>
              </a:rPr>
              <a:t> Zagreb-</a:t>
            </a:r>
            <a:r>
              <a:rPr lang="hr-HR" dirty="0" err="1">
                <a:solidFill>
                  <a:schemeClr val="accent1"/>
                </a:solidFill>
              </a:rPr>
              <a:t>Pakoštane</a:t>
            </a:r>
            <a:r>
              <a:rPr lang="hr-HR" dirty="0">
                <a:solidFill>
                  <a:schemeClr val="accent1"/>
                </a:solidFill>
              </a:rPr>
              <a:t> te </a:t>
            </a:r>
            <a:r>
              <a:rPr lang="hr-HR" dirty="0" err="1">
                <a:solidFill>
                  <a:schemeClr val="accent1"/>
                </a:solidFill>
              </a:rPr>
              <a:t>Pakoštane</a:t>
            </a:r>
            <a:r>
              <a:rPr lang="hr-HR" dirty="0">
                <a:solidFill>
                  <a:schemeClr val="accent1"/>
                </a:solidFill>
              </a:rPr>
              <a:t>-Zagreb</a:t>
            </a:r>
          </a:p>
          <a:p>
            <a:r>
              <a:rPr lang="hr-HR" b="1" dirty="0">
                <a:solidFill>
                  <a:schemeClr val="accent1"/>
                </a:solidFill>
              </a:rPr>
              <a:t>besplatno korištenje sprava, sportskih rekvizita i terena</a:t>
            </a:r>
            <a:r>
              <a:rPr lang="hr-HR" dirty="0">
                <a:solidFill>
                  <a:schemeClr val="accent1"/>
                </a:solidFill>
              </a:rPr>
              <a:t> </a:t>
            </a:r>
          </a:p>
          <a:p>
            <a:r>
              <a:rPr lang="hr-HR" b="1" dirty="0">
                <a:solidFill>
                  <a:schemeClr val="accent1"/>
                </a:solidFill>
              </a:rPr>
              <a:t>stručni rad trenera</a:t>
            </a:r>
            <a:r>
              <a:rPr lang="hr-HR" dirty="0">
                <a:solidFill>
                  <a:schemeClr val="accent1"/>
                </a:solidFill>
              </a:rPr>
              <a:t> te </a:t>
            </a:r>
            <a:r>
              <a:rPr lang="hr-HR" b="1" dirty="0">
                <a:solidFill>
                  <a:schemeClr val="accent1"/>
                </a:solidFill>
              </a:rPr>
              <a:t>6</a:t>
            </a:r>
            <a:r>
              <a:rPr lang="hr-HR" b="1" dirty="0" smtClean="0">
                <a:solidFill>
                  <a:schemeClr val="accent1"/>
                </a:solidFill>
              </a:rPr>
              <a:t>-dnevni </a:t>
            </a:r>
            <a:r>
              <a:rPr lang="hr-HR" b="1" dirty="0">
                <a:solidFill>
                  <a:schemeClr val="accent1"/>
                </a:solidFill>
              </a:rPr>
              <a:t>/ 8-dnevni pedagoški nadzor, animacija i sportske aktivnosti</a:t>
            </a:r>
          </a:p>
          <a:p>
            <a:r>
              <a:rPr lang="hr-HR" b="1" dirty="0">
                <a:solidFill>
                  <a:schemeClr val="accent1"/>
                </a:solidFill>
              </a:rPr>
              <a:t>boravišna pristojba za starije polaznike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67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3126" y="260648"/>
            <a:ext cx="6554867" cy="1524000"/>
          </a:xfrm>
        </p:spPr>
        <p:txBody>
          <a:bodyPr>
            <a:normAutofit/>
          </a:bodyPr>
          <a:lstStyle/>
          <a:p>
            <a:r>
              <a:rPr lang="hr-HR" sz="3600" b="1" dirty="0"/>
              <a:t>OSIGURANJE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3126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sz="2800" b="1" dirty="0" smtClean="0">
                <a:solidFill>
                  <a:schemeClr val="accent1"/>
                </a:solidFill>
              </a:rPr>
              <a:t>Roditeljima preporučamo ugovaranje dodatnog putnog osiguranja za vrijeme trajanja kampa </a:t>
            </a:r>
          </a:p>
          <a:p>
            <a:r>
              <a:rPr lang="hr-HR" sz="2800" b="1" dirty="0" smtClean="0">
                <a:solidFill>
                  <a:schemeClr val="accent1"/>
                </a:solidFill>
              </a:rPr>
              <a:t>Ukoliko </a:t>
            </a:r>
            <a:r>
              <a:rPr lang="hr-HR" sz="2800" b="1" dirty="0">
                <a:solidFill>
                  <a:schemeClr val="accent1"/>
                </a:solidFill>
              </a:rPr>
              <a:t>ne </a:t>
            </a:r>
            <a:r>
              <a:rPr lang="hr-HR" sz="2800" b="1" dirty="0" smtClean="0">
                <a:solidFill>
                  <a:schemeClr val="accent1"/>
                </a:solidFill>
              </a:rPr>
              <a:t>želite </a:t>
            </a:r>
            <a:r>
              <a:rPr lang="hr-HR" sz="2800" b="1" dirty="0">
                <a:solidFill>
                  <a:schemeClr val="accent1"/>
                </a:solidFill>
              </a:rPr>
              <a:t>dodatno osigurati dijete (npr. zato jer su u školi </a:t>
            </a:r>
            <a:r>
              <a:rPr lang="hr-HR" sz="2800" b="1" dirty="0" smtClean="0">
                <a:solidFill>
                  <a:schemeClr val="accent1"/>
                </a:solidFill>
              </a:rPr>
              <a:t>osigurani) potrebno je isto navesti na potpisanoj izjavi </a:t>
            </a:r>
            <a:r>
              <a:rPr lang="hr-HR" sz="2800" b="1" dirty="0">
                <a:solidFill>
                  <a:schemeClr val="accent1"/>
                </a:solidFill>
              </a:rPr>
              <a:t>(</a:t>
            </a:r>
            <a:r>
              <a:rPr lang="hr-HR" sz="2800" b="1" u="sng" dirty="0">
                <a:solidFill>
                  <a:schemeClr val="accent1"/>
                </a:solidFill>
              </a:rPr>
              <a:t>u suglasnosti pod napomena</a:t>
            </a:r>
            <a:r>
              <a:rPr lang="hr-HR" sz="2800" b="1" u="sng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hr-HR" sz="2800" b="1" dirty="0" smtClean="0">
                <a:solidFill>
                  <a:schemeClr val="accent1"/>
                </a:solidFill>
              </a:rPr>
              <a:t>Sve maloljetne osobe na području RH imaju besplatnu zdravstvenu zaštitu</a:t>
            </a:r>
          </a:p>
          <a:p>
            <a:r>
              <a:rPr lang="hr-HR" sz="2800" b="1" dirty="0">
                <a:solidFill>
                  <a:schemeClr val="accent1"/>
                </a:solidFill>
              </a:rPr>
              <a:t>Svi natjecatelji su osigurani od strane preko </a:t>
            </a:r>
            <a:r>
              <a:rPr lang="hr-HR" sz="2800" b="1" dirty="0" smtClean="0">
                <a:solidFill>
                  <a:schemeClr val="accent1"/>
                </a:solidFill>
              </a:rPr>
              <a:t>SSGZ</a:t>
            </a:r>
          </a:p>
          <a:p>
            <a:pPr marL="0" lvl="0" indent="0">
              <a:buNone/>
            </a:pPr>
            <a:r>
              <a:rPr lang="hr-HR" sz="3000" dirty="0" smtClean="0"/>
              <a:t>    </a:t>
            </a:r>
            <a:endParaRPr lang="hr-HR" sz="3000" u="sng" dirty="0"/>
          </a:p>
        </p:txBody>
      </p:sp>
    </p:spTree>
    <p:extLst>
      <p:ext uri="{BB962C8B-B14F-4D97-AF65-F5344CB8AC3E}">
        <p14:creationId xmlns:p14="http://schemas.microsoft.com/office/powerpoint/2010/main" val="164870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6554867" cy="1524000"/>
          </a:xfrm>
        </p:spPr>
        <p:txBody>
          <a:bodyPr>
            <a:normAutofit/>
          </a:bodyPr>
          <a:lstStyle/>
          <a:p>
            <a:r>
              <a:rPr lang="hr-HR" sz="3600" b="1" dirty="0"/>
              <a:t>ZDRAVSTVENI STATUS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708525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roditelji su dužni voditi brigu o zdravlju, mjeriti temperaturu te </a:t>
            </a:r>
            <a:r>
              <a:rPr lang="hr-HR" sz="2400" b="1" u="sng" dirty="0">
                <a:solidFill>
                  <a:schemeClr val="accent1"/>
                </a:solidFill>
              </a:rPr>
              <a:t>dovesti zdravo dijete na autobus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u kamp vodimo isključivo zdravu djecu, mjerimo temperaturu pri ulazu u bus, povremeno u kampu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roditelji su dužni tjedan pred odlazak provjeravati kosu odnosno </a:t>
            </a:r>
            <a:r>
              <a:rPr lang="hr-HR" sz="2400" b="1" u="sng" dirty="0">
                <a:solidFill>
                  <a:srgbClr val="C00000"/>
                </a:solidFill>
              </a:rPr>
              <a:t>paziti da ne pošalju dijete zaraženo „ušima”</a:t>
            </a:r>
            <a:r>
              <a:rPr lang="hr-HR" sz="2400" b="1" dirty="0">
                <a:solidFill>
                  <a:srgbClr val="C00000"/>
                </a:solidFill>
              </a:rPr>
              <a:t> </a:t>
            </a:r>
            <a:r>
              <a:rPr lang="hr-HR" sz="2400" b="1" dirty="0">
                <a:solidFill>
                  <a:schemeClr val="accent1"/>
                </a:solidFill>
              </a:rPr>
              <a:t>(takvo dijete neće moći ostati u kampu, a roditelj će morati podmiriti trošak pranja kose </a:t>
            </a:r>
            <a:r>
              <a:rPr lang="hr-HR" sz="2400" b="1" dirty="0" smtClean="0">
                <a:solidFill>
                  <a:schemeClr val="accent1"/>
                </a:solidFill>
              </a:rPr>
              <a:t>cijele </a:t>
            </a:r>
            <a:r>
              <a:rPr lang="hr-HR" sz="2400" b="1" dirty="0">
                <a:solidFill>
                  <a:schemeClr val="accent1"/>
                </a:solidFill>
              </a:rPr>
              <a:t>grupe </a:t>
            </a:r>
            <a:r>
              <a:rPr lang="hr-HR" sz="2400" b="1" dirty="0" smtClean="0">
                <a:solidFill>
                  <a:schemeClr val="accent1"/>
                </a:solidFill>
              </a:rPr>
              <a:t>je najmanje 100</a:t>
            </a:r>
            <a:r>
              <a:rPr lang="hr-HR" sz="2400" b="1" dirty="0">
                <a:solidFill>
                  <a:schemeClr val="accent1"/>
                </a:solidFill>
              </a:rPr>
              <a:t>€!)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u slučaju ozbiljnijeg oboljenja ili zaraze djeteta roditelj je dužan u roku 24h preuzeti dijete u kampu</a:t>
            </a:r>
          </a:p>
        </p:txBody>
      </p:sp>
    </p:spTree>
    <p:extLst>
      <p:ext uri="{BB962C8B-B14F-4D97-AF65-F5344CB8AC3E}">
        <p14:creationId xmlns:p14="http://schemas.microsoft.com/office/powerpoint/2010/main" val="344203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r-HR" sz="2400" b="1" dirty="0"/>
          </a:p>
          <a:p>
            <a:pPr algn="ctr"/>
            <a:r>
              <a:rPr lang="hr-HR" sz="2800" b="1" dirty="0" smtClean="0">
                <a:solidFill>
                  <a:schemeClr val="accent1"/>
                </a:solidFill>
              </a:rPr>
              <a:t>rekreacija </a:t>
            </a:r>
            <a:r>
              <a:rPr lang="hr-HR" sz="2800" b="1" dirty="0">
                <a:solidFill>
                  <a:schemeClr val="accent1"/>
                </a:solidFill>
              </a:rPr>
              <a:t>i mlađi </a:t>
            </a:r>
            <a:r>
              <a:rPr lang="hr-HR" sz="2800" b="1" dirty="0" smtClean="0">
                <a:solidFill>
                  <a:schemeClr val="accent1"/>
                </a:solidFill>
              </a:rPr>
              <a:t>natjecatelji </a:t>
            </a:r>
            <a:r>
              <a:rPr lang="hr-HR" sz="2800" b="1" u="sng" dirty="0" smtClean="0">
                <a:solidFill>
                  <a:schemeClr val="accent1"/>
                </a:solidFill>
              </a:rPr>
              <a:t>od 7 </a:t>
            </a:r>
            <a:r>
              <a:rPr lang="hr-HR" sz="2800" b="1" u="sng" dirty="0">
                <a:solidFill>
                  <a:schemeClr val="accent1"/>
                </a:solidFill>
              </a:rPr>
              <a:t>do 10/11 </a:t>
            </a:r>
            <a:r>
              <a:rPr lang="hr-HR" sz="2800" b="1" u="sng" dirty="0" smtClean="0">
                <a:solidFill>
                  <a:schemeClr val="accent1"/>
                </a:solidFill>
              </a:rPr>
              <a:t>godina</a:t>
            </a:r>
            <a:r>
              <a:rPr lang="hr-HR" sz="2800" b="1" dirty="0" smtClean="0">
                <a:solidFill>
                  <a:schemeClr val="accent1"/>
                </a:solidFill>
              </a:rPr>
              <a:t>:</a:t>
            </a:r>
            <a:endParaRPr lang="hr-HR" sz="2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hr-HR" sz="8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16.06. – 21.06.2025. </a:t>
            </a:r>
            <a:endParaRPr lang="hr-HR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C00000"/>
                </a:solidFill>
              </a:rPr>
              <a:t>UKUPNA </a:t>
            </a:r>
            <a:r>
              <a:rPr lang="hr-HR" sz="4000" b="1" dirty="0">
                <a:solidFill>
                  <a:srgbClr val="C00000"/>
                </a:solidFill>
              </a:rPr>
              <a:t>CIJENA: </a:t>
            </a:r>
            <a:r>
              <a:rPr lang="hr-HR" sz="4000" b="1" dirty="0" smtClean="0">
                <a:solidFill>
                  <a:srgbClr val="C00000"/>
                </a:solidFill>
              </a:rPr>
              <a:t>*</a:t>
            </a:r>
            <a:r>
              <a:rPr lang="hr-HR" sz="4000" b="1" u="sng" dirty="0" smtClean="0">
                <a:solidFill>
                  <a:srgbClr val="C00000"/>
                </a:solidFill>
              </a:rPr>
              <a:t>450,00 €*</a:t>
            </a:r>
            <a:r>
              <a:rPr lang="hr-HR" sz="4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C00000"/>
                </a:solidFill>
              </a:rPr>
              <a:t>*akontacija – 50€</a:t>
            </a:r>
            <a:endParaRPr lang="hr-H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r-HR" sz="1000" b="1" u="sng" dirty="0">
              <a:solidFill>
                <a:schemeClr val="accent1"/>
              </a:solidFill>
            </a:endParaRPr>
          </a:p>
          <a:p>
            <a:r>
              <a:rPr lang="hr-HR" sz="2000" b="1" u="sng" dirty="0">
                <a:solidFill>
                  <a:schemeClr val="accent1"/>
                </a:solidFill>
              </a:rPr>
              <a:t>Grupe</a:t>
            </a:r>
            <a:r>
              <a:rPr lang="hr-HR" sz="2000" b="1" dirty="0">
                <a:solidFill>
                  <a:schemeClr val="accent1"/>
                </a:solidFill>
              </a:rPr>
              <a:t>: - rekreacija (početnica, šk. trampolina, šk. </a:t>
            </a:r>
            <a:r>
              <a:rPr lang="hr-HR" sz="2000" b="1" dirty="0" err="1">
                <a:solidFill>
                  <a:schemeClr val="accent1"/>
                </a:solidFill>
              </a:rPr>
              <a:t>parkoura</a:t>
            </a:r>
            <a:r>
              <a:rPr lang="hr-HR" sz="2000" b="1" dirty="0">
                <a:solidFill>
                  <a:schemeClr val="accent1"/>
                </a:solidFill>
              </a:rPr>
              <a:t>, škola </a:t>
            </a:r>
            <a:r>
              <a:rPr lang="hr-HR" sz="2000" b="1" dirty="0" err="1">
                <a:solidFill>
                  <a:schemeClr val="accent1"/>
                </a:solidFill>
              </a:rPr>
              <a:t>gimn</a:t>
            </a:r>
            <a:r>
              <a:rPr lang="hr-HR" sz="2000" b="1" dirty="0">
                <a:solidFill>
                  <a:schemeClr val="accent1"/>
                </a:solidFill>
              </a:rPr>
              <a:t>.-do 20h)</a:t>
            </a:r>
          </a:p>
          <a:p>
            <a:pPr marL="0" indent="0">
              <a:buNone/>
            </a:pPr>
            <a:r>
              <a:rPr lang="hr-HR" sz="800" b="1" dirty="0">
                <a:solidFill>
                  <a:schemeClr val="accent1"/>
                </a:solidFill>
              </a:rPr>
              <a:t>        </a:t>
            </a:r>
          </a:p>
          <a:p>
            <a:pPr marL="0" indent="0">
              <a:buNone/>
            </a:pPr>
            <a:r>
              <a:rPr lang="hr-H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- </a:t>
            </a:r>
            <a:r>
              <a:rPr lang="hr-HR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žsg</a:t>
            </a:r>
            <a:r>
              <a:rPr lang="hr-H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mlađe natjecateljske grupe</a:t>
            </a:r>
          </a:p>
          <a:p>
            <a:pPr marL="0" indent="0">
              <a:buNone/>
            </a:pPr>
            <a:r>
              <a:rPr lang="hr-H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- </a:t>
            </a:r>
            <a:r>
              <a:rPr lang="hr-HR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msg</a:t>
            </a:r>
            <a:r>
              <a:rPr lang="hr-H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mlađe natjecateljske grupe </a:t>
            </a:r>
          </a:p>
          <a:p>
            <a:pPr marL="0" indent="0">
              <a:buNone/>
            </a:pPr>
            <a:r>
              <a:rPr lang="hr-H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9552" y="188640"/>
            <a:ext cx="8136904" cy="136815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hr-HR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PAKOŠTANE  </a:t>
            </a:r>
            <a:r>
              <a:rPr lang="hr-HR" sz="3600" b="1" kern="1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2026.  </a:t>
            </a:r>
            <a:r>
              <a:rPr lang="hr-HR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–   mlađa grupa</a:t>
            </a:r>
          </a:p>
        </p:txBody>
      </p:sp>
    </p:spTree>
    <p:extLst>
      <p:ext uri="{BB962C8B-B14F-4D97-AF65-F5344CB8AC3E}">
        <p14:creationId xmlns:p14="http://schemas.microsoft.com/office/powerpoint/2010/main" val="1622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Plaža - u mo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158" y="1428736"/>
            <a:ext cx="8393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Pakoštane</a:t>
            </a:r>
            <a:r>
              <a:rPr lang="hr-HR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hr-HR" sz="54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Pinebeach</a:t>
            </a:r>
            <a:endParaRPr lang="en-U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62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331" y="2132856"/>
            <a:ext cx="9036496" cy="47016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1700" b="1" u="sng" dirty="0">
              <a:solidFill>
                <a:srgbClr val="00B050"/>
              </a:solidFill>
            </a:endParaRPr>
          </a:p>
          <a:p>
            <a:r>
              <a:rPr lang="hr-HR" sz="11200" b="1" dirty="0" smtClean="0">
                <a:solidFill>
                  <a:schemeClr val="accent1"/>
                </a:solidFill>
              </a:rPr>
              <a:t>Rekreacija i natjecatelji </a:t>
            </a:r>
            <a:r>
              <a:rPr lang="hr-HR" sz="11200" b="1" dirty="0">
                <a:solidFill>
                  <a:schemeClr val="accent1"/>
                </a:solidFill>
              </a:rPr>
              <a:t>stariji od 11 </a:t>
            </a:r>
            <a:r>
              <a:rPr lang="hr-HR" sz="11200" b="1" dirty="0" smtClean="0">
                <a:solidFill>
                  <a:schemeClr val="accent1"/>
                </a:solidFill>
              </a:rPr>
              <a:t>godina</a:t>
            </a:r>
          </a:p>
          <a:p>
            <a:endParaRPr lang="hr-HR" sz="56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C00000"/>
                </a:solidFill>
              </a:rPr>
              <a:t>21.06. – 28.06.2026. </a:t>
            </a:r>
            <a:endParaRPr lang="hr-HR" sz="9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16000" b="1" dirty="0" smtClean="0">
                <a:solidFill>
                  <a:srgbClr val="C00000"/>
                </a:solidFill>
              </a:rPr>
              <a:t>UKUPNA </a:t>
            </a:r>
            <a:r>
              <a:rPr lang="hr-HR" sz="16000" b="1" dirty="0">
                <a:solidFill>
                  <a:srgbClr val="C00000"/>
                </a:solidFill>
              </a:rPr>
              <a:t>CIJENA: </a:t>
            </a:r>
            <a:r>
              <a:rPr lang="hr-HR" sz="16000" b="1" dirty="0" smtClean="0">
                <a:solidFill>
                  <a:srgbClr val="C00000"/>
                </a:solidFill>
              </a:rPr>
              <a:t>*</a:t>
            </a:r>
            <a:r>
              <a:rPr lang="hr-HR" sz="16000" b="1" u="sng" dirty="0" smtClean="0">
                <a:solidFill>
                  <a:srgbClr val="C00000"/>
                </a:solidFill>
              </a:rPr>
              <a:t>600,00 €*</a:t>
            </a:r>
          </a:p>
          <a:p>
            <a:pPr marL="0" lvl="0" indent="0" algn="ctr">
              <a:buNone/>
            </a:pPr>
            <a:r>
              <a:rPr lang="hr-HR" sz="14400" b="1" dirty="0" smtClean="0">
                <a:solidFill>
                  <a:srgbClr val="C00000"/>
                </a:solidFill>
              </a:rPr>
              <a:t>*akontacija 100€</a:t>
            </a:r>
            <a:endParaRPr lang="hr-HR" b="1" dirty="0"/>
          </a:p>
          <a:p>
            <a:pPr marL="0" indent="0">
              <a:buNone/>
            </a:pPr>
            <a:endParaRPr lang="hr-HR" sz="1300" b="1" dirty="0"/>
          </a:p>
          <a:p>
            <a:pPr>
              <a:lnSpc>
                <a:spcPct val="120000"/>
              </a:lnSpc>
            </a:pPr>
            <a:r>
              <a:rPr lang="hr-HR" sz="80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Grupe</a:t>
            </a:r>
            <a:r>
              <a:rPr lang="hr-HR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- stariji natjecatelji iz velike dvorane </a:t>
            </a:r>
            <a:endParaRPr lang="hr-HR" sz="8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8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- polaznici rekreativnih </a:t>
            </a:r>
            <a:r>
              <a:rPr lang="hr-HR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grupa od 11 godina naviše</a:t>
            </a:r>
          </a:p>
          <a:p>
            <a:pPr marL="0" indent="0">
              <a:buNone/>
            </a:pPr>
            <a:endParaRPr lang="hr-HR" sz="8000" dirty="0"/>
          </a:p>
          <a:p>
            <a:pPr marL="0" indent="0">
              <a:buNone/>
            </a:pPr>
            <a:endParaRPr lang="hr-HR" sz="3800" dirty="0"/>
          </a:p>
          <a:p>
            <a:pPr marL="0" indent="0">
              <a:buNone/>
            </a:pPr>
            <a:endParaRPr lang="hr-HR" sz="3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sz="4000" b="1" dirty="0"/>
              <a:t> </a:t>
            </a:r>
            <a:endParaRPr lang="hr-HR" dirty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83568" y="332656"/>
            <a:ext cx="7992888" cy="141277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hr-HR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PAKOŠTANE  </a:t>
            </a:r>
            <a:r>
              <a:rPr lang="hr-HR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2026.    </a:t>
            </a:r>
            <a:r>
              <a:rPr lang="hr-HR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  starija  grupa</a:t>
            </a:r>
          </a:p>
        </p:txBody>
      </p:sp>
    </p:spTree>
    <p:extLst>
      <p:ext uri="{BB962C8B-B14F-4D97-AF65-F5344CB8AC3E}">
        <p14:creationId xmlns:p14="http://schemas.microsoft.com/office/powerpoint/2010/main" val="94859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919" y="260648"/>
            <a:ext cx="6554867" cy="576064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NAČIN PLAĆANJA</a:t>
            </a:r>
            <a:endParaRPr lang="en-US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3919" y="1052736"/>
            <a:ext cx="8090529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Ove godine su ljetne pripreme u </a:t>
            </a:r>
            <a:r>
              <a:rPr lang="hr-HR" b="1" dirty="0" err="1" smtClean="0">
                <a:solidFill>
                  <a:srgbClr val="002060"/>
                </a:solidFill>
              </a:rPr>
              <a:t>Pakoštanima</a:t>
            </a:r>
            <a:r>
              <a:rPr lang="hr-HR" b="1" dirty="0" smtClean="0">
                <a:solidFill>
                  <a:srgbClr val="002060"/>
                </a:solidFill>
              </a:rPr>
              <a:t> organizirane u suradnji s turističkom agencijom </a:t>
            </a:r>
            <a:r>
              <a:rPr lang="hr-HR" b="1" dirty="0" err="1" smtClean="0">
                <a:solidFill>
                  <a:srgbClr val="002060"/>
                </a:solidFill>
              </a:rPr>
              <a:t>Uniline</a:t>
            </a:r>
            <a:r>
              <a:rPr lang="hr-HR" b="1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Plaćanje ovogodišnjeg kampa će biti organizirano kako slijedi:</a:t>
            </a:r>
          </a:p>
          <a:p>
            <a:r>
              <a:rPr lang="hr-HR" b="1" dirty="0">
                <a:solidFill>
                  <a:srgbClr val="002060"/>
                </a:solidFill>
              </a:rPr>
              <a:t>a</a:t>
            </a:r>
            <a:r>
              <a:rPr lang="hr-HR" b="1" dirty="0" smtClean="0">
                <a:solidFill>
                  <a:srgbClr val="002060"/>
                </a:solidFill>
              </a:rPr>
              <a:t>kontaciju plaćate klubu preko uplatnice koja će Vam biti poslana nakon ispunjene </a:t>
            </a:r>
            <a:r>
              <a:rPr lang="hr-HR" b="1" dirty="0" smtClean="0">
                <a:solidFill>
                  <a:srgbClr val="002060"/>
                </a:solidFill>
              </a:rPr>
              <a:t>prijave (do 4.5.)</a:t>
            </a:r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n</a:t>
            </a:r>
            <a:r>
              <a:rPr lang="hr-HR" b="1" dirty="0" smtClean="0">
                <a:solidFill>
                  <a:srgbClr val="002060"/>
                </a:solidFill>
              </a:rPr>
              <a:t>akon uplaćene akontacije ćete biti </a:t>
            </a:r>
            <a:r>
              <a:rPr lang="hr-HR" b="1" dirty="0" err="1" smtClean="0">
                <a:solidFill>
                  <a:srgbClr val="002060"/>
                </a:solidFill>
              </a:rPr>
              <a:t>kontaktirani</a:t>
            </a:r>
            <a:r>
              <a:rPr lang="hr-HR" b="1" dirty="0" smtClean="0">
                <a:solidFill>
                  <a:srgbClr val="002060"/>
                </a:solidFill>
              </a:rPr>
              <a:t> od strane agencije s ponudom za uplatu ostatka iznosa </a:t>
            </a:r>
            <a:r>
              <a:rPr lang="hr-HR" b="1" dirty="0" smtClean="0">
                <a:solidFill>
                  <a:srgbClr val="002060"/>
                </a:solidFill>
              </a:rPr>
              <a:t>– plaćanje na rate će biti </a:t>
            </a:r>
            <a:r>
              <a:rPr lang="hr-HR" b="1" dirty="0" smtClean="0">
                <a:solidFill>
                  <a:srgbClr val="002060"/>
                </a:solidFill>
              </a:rPr>
              <a:t>moguće u dogovoru s agencijom</a:t>
            </a:r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u</a:t>
            </a:r>
            <a:r>
              <a:rPr lang="hr-HR" b="1" dirty="0" smtClean="0">
                <a:solidFill>
                  <a:srgbClr val="002060"/>
                </a:solidFill>
              </a:rPr>
              <a:t>kupan iznos mora biti uplaćen najkasnije 3 dana prije </a:t>
            </a:r>
            <a:r>
              <a:rPr lang="hr-HR" b="1" dirty="0" smtClean="0">
                <a:solidFill>
                  <a:srgbClr val="002060"/>
                </a:solidFill>
              </a:rPr>
              <a:t>polaska</a:t>
            </a:r>
            <a:endParaRPr lang="hr-HR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2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27168" cy="879544"/>
          </a:xfrm>
        </p:spPr>
        <p:txBody>
          <a:bodyPr>
            <a:normAutofit/>
          </a:bodyPr>
          <a:lstStyle/>
          <a:p>
            <a:r>
              <a:rPr lang="hr-HR" sz="3600" b="1" dirty="0"/>
              <a:t>UPIS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484784"/>
            <a:ext cx="8820980" cy="4953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accent1"/>
                </a:solidFill>
              </a:rPr>
              <a:t>Svi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zainteresirani</a:t>
            </a:r>
            <a:r>
              <a:rPr lang="en-US" sz="2400" b="1" dirty="0"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solidFill>
                  <a:schemeClr val="accent1"/>
                </a:solidFill>
              </a:rPr>
              <a:t>mogu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predbilježiti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putem</a:t>
            </a:r>
            <a:r>
              <a:rPr lang="hr-HR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Google</a:t>
            </a:r>
            <a:r>
              <a:rPr lang="hr-HR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forme</a:t>
            </a:r>
            <a:r>
              <a:rPr lang="en-US" sz="2400" b="1" dirty="0" smtClean="0">
                <a:solidFill>
                  <a:schemeClr val="accent1"/>
                </a:solidFill>
              </a:rPr>
              <a:t>, </a:t>
            </a:r>
            <a:endParaRPr lang="hr-H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u="sng" dirty="0" err="1" smtClean="0">
                <a:solidFill>
                  <a:srgbClr val="C00000"/>
                </a:solidFill>
              </a:rPr>
              <a:t>najkasnije</a:t>
            </a:r>
            <a:r>
              <a:rPr lang="en-US" sz="2400" b="1" u="sng" dirty="0" smtClean="0">
                <a:solidFill>
                  <a:srgbClr val="C00000"/>
                </a:solidFill>
              </a:rPr>
              <a:t> do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ponedjeljka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2</a:t>
            </a:r>
            <a:r>
              <a:rPr lang="hr-HR" sz="2400" b="1" u="sng" dirty="0" smtClean="0">
                <a:solidFill>
                  <a:srgbClr val="C00000"/>
                </a:solidFill>
              </a:rPr>
              <a:t>7</a:t>
            </a:r>
            <a:r>
              <a:rPr lang="en-US" sz="2400" b="1" u="sng" dirty="0" smtClean="0">
                <a:solidFill>
                  <a:srgbClr val="C00000"/>
                </a:solidFill>
              </a:rPr>
              <a:t>.04.2026</a:t>
            </a:r>
            <a:r>
              <a:rPr lang="en-US" sz="2400" b="1" u="sng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r-HR" sz="2800" dirty="0" smtClean="0"/>
          </a:p>
          <a:p>
            <a:pPr marL="0" indent="0" algn="ctr">
              <a:buNone/>
            </a:pPr>
            <a:endParaRPr lang="hr-HR" sz="2800" dirty="0" smtClean="0"/>
          </a:p>
          <a:p>
            <a:r>
              <a:rPr lang="en-US" b="1" dirty="0" err="1" smtClean="0">
                <a:solidFill>
                  <a:schemeClr val="accent1"/>
                </a:solidFill>
              </a:rPr>
              <a:t>Zbog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organiziranja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smještaja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autobusnog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prijevoza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moramo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imati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pravovremene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prijave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  <a:endParaRPr lang="hr-HR" b="1" dirty="0">
              <a:solidFill>
                <a:schemeClr val="accent1"/>
              </a:solidFill>
            </a:endParaRPr>
          </a:p>
          <a:p>
            <a:r>
              <a:rPr lang="hr-HR" b="1" dirty="0" smtClean="0">
                <a:solidFill>
                  <a:schemeClr val="accent1"/>
                </a:solidFill>
              </a:rPr>
              <a:t>Nakon ispunjene prijave ćete biti </a:t>
            </a:r>
            <a:r>
              <a:rPr lang="hr-HR" b="1" dirty="0" err="1" smtClean="0">
                <a:solidFill>
                  <a:schemeClr val="accent1"/>
                </a:solidFill>
              </a:rPr>
              <a:t>kontaktirani</a:t>
            </a:r>
            <a:r>
              <a:rPr lang="hr-HR" b="1" dirty="0" smtClean="0">
                <a:solidFill>
                  <a:schemeClr val="accent1"/>
                </a:solidFill>
              </a:rPr>
              <a:t> oko dogovora za plaćanje te će Vam biti poslana suglasnost koju ste dužni ispuniti i povratno poslati</a:t>
            </a:r>
            <a:endParaRPr lang="hr-H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301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54867" cy="15240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GOOGLE FORMA</a:t>
            </a:r>
            <a:endParaRPr lang="en-US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855594"/>
            <a:ext cx="6477926" cy="3767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https://docs.google.com/forms/d/1K1c16Nutg72DnWNhLNza74DRFs5aqDH-WBZ4_bpU030/edit</a:t>
            </a:r>
          </a:p>
        </p:txBody>
      </p:sp>
    </p:spTree>
    <p:extLst>
      <p:ext uri="{BB962C8B-B14F-4D97-AF65-F5344CB8AC3E}">
        <p14:creationId xmlns:p14="http://schemas.microsoft.com/office/powerpoint/2010/main" val="324479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45232"/>
            <a:ext cx="8229600" cy="1051520"/>
          </a:xfrm>
        </p:spPr>
        <p:txBody>
          <a:bodyPr>
            <a:normAutofit/>
          </a:bodyPr>
          <a:lstStyle/>
          <a:p>
            <a:r>
              <a:rPr lang="hr-HR" sz="3600" b="1" dirty="0"/>
              <a:t>UPLATE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hr-HR" sz="4000" dirty="0" smtClean="0">
                <a:solidFill>
                  <a:schemeClr val="accent1"/>
                </a:solidFill>
              </a:rPr>
              <a:t>Uplatu akontacije, koja </a:t>
            </a:r>
            <a:r>
              <a:rPr lang="hr-HR" sz="4000" dirty="0">
                <a:solidFill>
                  <a:schemeClr val="accent1"/>
                </a:solidFill>
              </a:rPr>
              <a:t>služi kao </a:t>
            </a:r>
            <a:r>
              <a:rPr lang="hr-HR" sz="4000" b="1" u="sng" dirty="0">
                <a:solidFill>
                  <a:schemeClr val="accent1"/>
                </a:solidFill>
              </a:rPr>
              <a:t>nepovratna rezervacija </a:t>
            </a:r>
            <a:r>
              <a:rPr lang="hr-HR" sz="4000" dirty="0">
                <a:solidFill>
                  <a:schemeClr val="accent1"/>
                </a:solidFill>
              </a:rPr>
              <a:t>treba izvršiti najkasnije </a:t>
            </a:r>
            <a:r>
              <a:rPr lang="hr-HR" sz="4000" dirty="0" smtClean="0">
                <a:solidFill>
                  <a:schemeClr val="accent1"/>
                </a:solidFill>
              </a:rPr>
              <a:t>do (dobit ćete uplatnicu): </a:t>
            </a:r>
            <a:r>
              <a:rPr lang="hr-HR" sz="4000" b="1" u="sng" dirty="0" smtClean="0">
                <a:solidFill>
                  <a:schemeClr val="accent1"/>
                </a:solidFill>
              </a:rPr>
              <a:t>04.05.2026.</a:t>
            </a:r>
          </a:p>
          <a:p>
            <a:pPr marL="0" lvl="0" indent="0" algn="ctr">
              <a:lnSpc>
                <a:spcPct val="120000"/>
              </a:lnSpc>
              <a:buNone/>
            </a:pPr>
            <a:endParaRPr lang="hr-HR" sz="28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hr-HR" sz="4700" b="1" u="sng" dirty="0">
                <a:solidFill>
                  <a:srgbClr val="C00000"/>
                </a:solidFill>
              </a:rPr>
              <a:t>R</a:t>
            </a:r>
            <a:r>
              <a:rPr lang="hr-HR" sz="4700" b="1" u="sng" dirty="0" smtClean="0">
                <a:solidFill>
                  <a:srgbClr val="C00000"/>
                </a:solidFill>
              </a:rPr>
              <a:t>ezervacije vršimo isključivo prema datumu prijave te izvršenoj uplati, broj mjesta je ograničen!</a:t>
            </a:r>
          </a:p>
          <a:p>
            <a:pPr marL="0" indent="0">
              <a:buNone/>
            </a:pPr>
            <a:endParaRPr lang="hr-HR" sz="5100" dirty="0"/>
          </a:p>
        </p:txBody>
      </p:sp>
    </p:spTree>
    <p:extLst>
      <p:ext uri="{BB962C8B-B14F-4D97-AF65-F5344CB8AC3E}">
        <p14:creationId xmlns:p14="http://schemas.microsoft.com/office/powerpoint/2010/main" val="127092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6554867" cy="1524000"/>
          </a:xfrm>
        </p:spPr>
        <p:txBody>
          <a:bodyPr/>
          <a:lstStyle/>
          <a:p>
            <a:r>
              <a:rPr lang="hr-HR" b="1" dirty="0"/>
              <a:t>POLAZAK/POVRATAK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0903" y="2204864"/>
            <a:ext cx="8787115" cy="3168352"/>
          </a:xfrm>
        </p:spPr>
        <p:txBody>
          <a:bodyPr>
            <a:noAutofit/>
          </a:bodyPr>
          <a:lstStyle/>
          <a:p>
            <a:pPr lvl="0"/>
            <a:r>
              <a:rPr lang="hr-HR" sz="2400" dirty="0">
                <a:solidFill>
                  <a:schemeClr val="accent1"/>
                </a:solidFill>
                <a:highlight>
                  <a:srgbClr val="FFFF00"/>
                </a:highlight>
              </a:rPr>
              <a:t>Polazak 1. grupe </a:t>
            </a:r>
            <a:r>
              <a:rPr lang="hr-HR" sz="2400" dirty="0">
                <a:solidFill>
                  <a:schemeClr val="accent1"/>
                </a:solidFill>
              </a:rPr>
              <a:t>je u </a:t>
            </a:r>
            <a:r>
              <a:rPr lang="hr-HR" sz="2400" b="1" dirty="0">
                <a:solidFill>
                  <a:schemeClr val="accent1"/>
                </a:solidFill>
              </a:rPr>
              <a:t>utorak </a:t>
            </a:r>
            <a:r>
              <a:rPr lang="hr-HR" sz="2400" b="1" dirty="0" smtClean="0">
                <a:solidFill>
                  <a:schemeClr val="accent1"/>
                </a:solidFill>
              </a:rPr>
              <a:t>16.06.2026.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hr-HR" sz="2400" dirty="0">
                <a:solidFill>
                  <a:schemeClr val="accent1"/>
                </a:solidFill>
              </a:rPr>
              <a:t>u jutarnjim satima s </a:t>
            </a:r>
            <a:r>
              <a:rPr lang="hr-HR" sz="2400" b="1" dirty="0">
                <a:solidFill>
                  <a:schemeClr val="accent1"/>
                </a:solidFill>
              </a:rPr>
              <a:t>autobusne stanice na MAŽURANCU </a:t>
            </a:r>
            <a:r>
              <a:rPr lang="hr-HR" sz="2400" dirty="0" smtClean="0">
                <a:solidFill>
                  <a:schemeClr val="accent1"/>
                </a:solidFill>
              </a:rPr>
              <a:t>(</a:t>
            </a:r>
            <a:r>
              <a:rPr lang="hr-HR" sz="2400" dirty="0">
                <a:solidFill>
                  <a:schemeClr val="accent1"/>
                </a:solidFill>
              </a:rPr>
              <a:t>u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hr-HR" sz="2400" dirty="0">
                <a:solidFill>
                  <a:schemeClr val="accent1"/>
                </a:solidFill>
              </a:rPr>
              <a:t>7 sati</a:t>
            </a:r>
            <a:r>
              <a:rPr lang="hr-HR" sz="2400" dirty="0" smtClean="0">
                <a:solidFill>
                  <a:schemeClr val="accent1"/>
                </a:solidFill>
              </a:rPr>
              <a:t>) okupljanje u 06:45 sati</a:t>
            </a:r>
          </a:p>
          <a:p>
            <a:pPr lvl="0"/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hr-HR" sz="2400" b="1" dirty="0">
                <a:solidFill>
                  <a:schemeClr val="accent1"/>
                </a:solidFill>
              </a:rPr>
              <a:t>povratak u nedjelju </a:t>
            </a:r>
            <a:r>
              <a:rPr lang="hr-HR" sz="2400" b="1" dirty="0" smtClean="0">
                <a:solidFill>
                  <a:schemeClr val="accent1"/>
                </a:solidFill>
              </a:rPr>
              <a:t>21.6.2026</a:t>
            </a:r>
            <a:r>
              <a:rPr lang="hr-HR" sz="2400" dirty="0" smtClean="0">
                <a:solidFill>
                  <a:schemeClr val="accent1"/>
                </a:solidFill>
              </a:rPr>
              <a:t>. </a:t>
            </a:r>
            <a:r>
              <a:rPr lang="hr-HR" sz="2400" dirty="0">
                <a:solidFill>
                  <a:schemeClr val="accent1"/>
                </a:solidFill>
              </a:rPr>
              <a:t>između </a:t>
            </a:r>
            <a:r>
              <a:rPr lang="hr-HR" sz="2400" dirty="0" smtClean="0">
                <a:solidFill>
                  <a:schemeClr val="accent1"/>
                </a:solidFill>
              </a:rPr>
              <a:t>15:30-17:30h</a:t>
            </a:r>
          </a:p>
          <a:p>
            <a:pPr marL="0" lvl="0" indent="0">
              <a:buNone/>
            </a:pPr>
            <a:r>
              <a:rPr lang="hr-HR" sz="2400" dirty="0">
                <a:solidFill>
                  <a:schemeClr val="accent1"/>
                </a:solidFill>
              </a:rPr>
              <a:t> </a:t>
            </a:r>
            <a:r>
              <a:rPr lang="hr-HR" sz="2400" dirty="0" smtClean="0">
                <a:solidFill>
                  <a:schemeClr val="accent1"/>
                </a:solidFill>
              </a:rPr>
              <a:t>   (bus kreće za ZG između 11 i 12 sati)</a:t>
            </a:r>
            <a:endParaRPr lang="hr-HR" sz="2400" dirty="0">
              <a:solidFill>
                <a:schemeClr val="accent1"/>
              </a:solidFill>
            </a:endParaRPr>
          </a:p>
          <a:p>
            <a:pPr lvl="0"/>
            <a:endParaRPr lang="hr-HR" sz="2400" dirty="0">
              <a:solidFill>
                <a:schemeClr val="accent1"/>
              </a:solidFill>
            </a:endParaRPr>
          </a:p>
          <a:p>
            <a:pPr lvl="0"/>
            <a:r>
              <a:rPr lang="hr-HR" sz="2400" dirty="0">
                <a:solidFill>
                  <a:schemeClr val="accent1"/>
                </a:solidFill>
              </a:rPr>
              <a:t> </a:t>
            </a:r>
            <a:r>
              <a:rPr lang="hr-HR" sz="2400" dirty="0">
                <a:solidFill>
                  <a:schemeClr val="accent1"/>
                </a:solidFill>
                <a:highlight>
                  <a:srgbClr val="FFFF00"/>
                </a:highlight>
              </a:rPr>
              <a:t>Polazak 2. grupe </a:t>
            </a:r>
            <a:r>
              <a:rPr lang="hr-HR" sz="2400" dirty="0">
                <a:solidFill>
                  <a:schemeClr val="accent1"/>
                </a:solidFill>
              </a:rPr>
              <a:t>je u </a:t>
            </a:r>
            <a:r>
              <a:rPr lang="hr-HR" sz="2400" b="1" dirty="0">
                <a:solidFill>
                  <a:schemeClr val="accent1"/>
                </a:solidFill>
              </a:rPr>
              <a:t>nedjelju </a:t>
            </a:r>
            <a:r>
              <a:rPr lang="hr-HR" sz="2400" b="1" dirty="0" smtClean="0">
                <a:solidFill>
                  <a:schemeClr val="accent1"/>
                </a:solidFill>
              </a:rPr>
              <a:t>21.06.2026.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  <a:r>
              <a:rPr lang="hr-HR" sz="2400" dirty="0">
                <a:solidFill>
                  <a:schemeClr val="accent1"/>
                </a:solidFill>
              </a:rPr>
              <a:t>u jutarnjim satima s </a:t>
            </a:r>
            <a:r>
              <a:rPr lang="hr-HR" sz="2400" b="1" dirty="0">
                <a:solidFill>
                  <a:schemeClr val="accent1"/>
                </a:solidFill>
              </a:rPr>
              <a:t>autobusne stanice na MAŽURANCU </a:t>
            </a:r>
            <a:r>
              <a:rPr lang="hr-HR" sz="2400" dirty="0">
                <a:solidFill>
                  <a:schemeClr val="accent1"/>
                </a:solidFill>
              </a:rPr>
              <a:t>(u 7 sati) okupljanje u 06:45 sati</a:t>
            </a:r>
          </a:p>
          <a:p>
            <a:pPr lvl="0"/>
            <a:r>
              <a:rPr lang="hr-HR" sz="2400" b="1" dirty="0" smtClean="0">
                <a:solidFill>
                  <a:schemeClr val="accent1"/>
                </a:solidFill>
              </a:rPr>
              <a:t>povratak </a:t>
            </a:r>
            <a:r>
              <a:rPr lang="hr-HR" sz="2400" b="1" dirty="0">
                <a:solidFill>
                  <a:schemeClr val="accent1"/>
                </a:solidFill>
              </a:rPr>
              <a:t>je u nedjelju </a:t>
            </a:r>
            <a:r>
              <a:rPr lang="hr-HR" sz="2400" b="1" dirty="0" smtClean="0">
                <a:solidFill>
                  <a:schemeClr val="accent1"/>
                </a:solidFill>
              </a:rPr>
              <a:t>28.06.2026. </a:t>
            </a:r>
            <a:r>
              <a:rPr lang="hr-HR" sz="2400" dirty="0">
                <a:solidFill>
                  <a:schemeClr val="accent1"/>
                </a:solidFill>
              </a:rPr>
              <a:t>između 15:30-17:30 </a:t>
            </a:r>
            <a:r>
              <a:rPr lang="hr-HR" sz="2400" dirty="0" smtClean="0">
                <a:solidFill>
                  <a:schemeClr val="accent1"/>
                </a:solidFill>
              </a:rPr>
              <a:t>sati(bus </a:t>
            </a:r>
            <a:r>
              <a:rPr lang="hr-HR" sz="2400" dirty="0">
                <a:solidFill>
                  <a:schemeClr val="accent1"/>
                </a:solidFill>
              </a:rPr>
              <a:t>kreće za ZG između 11 i 12 sati)</a:t>
            </a:r>
          </a:p>
        </p:txBody>
      </p:sp>
    </p:spTree>
    <p:extLst>
      <p:ext uri="{BB962C8B-B14F-4D97-AF65-F5344CB8AC3E}">
        <p14:creationId xmlns:p14="http://schemas.microsoft.com/office/powerpoint/2010/main" val="166134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46720"/>
            <a:ext cx="6554867" cy="1524000"/>
          </a:xfrm>
        </p:spPr>
        <p:txBody>
          <a:bodyPr>
            <a:noAutofit/>
          </a:bodyPr>
          <a:lstStyle/>
          <a:p>
            <a:r>
              <a:rPr lang="hr-HR" sz="3600" b="1" u="sng" dirty="0"/>
              <a:t>ŠTO UZETI U PAKOŠTANE: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692696"/>
            <a:ext cx="9144000" cy="5877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b="1" dirty="0"/>
              <a:t> </a:t>
            </a:r>
            <a:endParaRPr lang="hr-HR" dirty="0"/>
          </a:p>
          <a:p>
            <a:r>
              <a:rPr lang="hr-HR" sz="4000" dirty="0">
                <a:solidFill>
                  <a:schemeClr val="accent1"/>
                </a:solidFill>
              </a:rPr>
              <a:t>STVARI SPAKIRATI </a:t>
            </a:r>
            <a:r>
              <a:rPr lang="hr-HR" sz="5000" b="1" u="sng" dirty="0">
                <a:solidFill>
                  <a:schemeClr val="accent1"/>
                </a:solidFill>
              </a:rPr>
              <a:t>U JEDNU TORBU/KOFER SREDNJE VELIČINE</a:t>
            </a:r>
            <a:r>
              <a:rPr lang="hr-HR" sz="5000" b="1" dirty="0" smtClean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endParaRPr lang="hr-HR" sz="4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4000" u="sng" dirty="0">
                <a:solidFill>
                  <a:schemeClr val="accent1"/>
                </a:solidFill>
              </a:rPr>
              <a:t>Odjeća i obuća</a:t>
            </a:r>
            <a:r>
              <a:rPr lang="hr-HR" sz="4000" dirty="0">
                <a:solidFill>
                  <a:schemeClr val="accent1"/>
                </a:solidFill>
              </a:rPr>
              <a:t>: majice kratkih rukava 7-8, čarape, gaće, kratke i duge hlače,  kabanica ili jakna, kupaći kostim x2, sandale, ručnici za plažu i higijenu, dres ili hlačice za trening, trenirka, tenisice, (natjecatelji-gimnastičke kožice).</a:t>
            </a:r>
          </a:p>
          <a:p>
            <a:pPr>
              <a:lnSpc>
                <a:spcPct val="120000"/>
              </a:lnSpc>
            </a:pPr>
            <a:r>
              <a:rPr lang="hr-HR" sz="4000" u="sng" dirty="0">
                <a:solidFill>
                  <a:schemeClr val="accent1"/>
                </a:solidFill>
              </a:rPr>
              <a:t>Dodatna oprema</a:t>
            </a:r>
            <a:r>
              <a:rPr lang="hr-HR" sz="4000" dirty="0">
                <a:solidFill>
                  <a:schemeClr val="accent1"/>
                </a:solidFill>
              </a:rPr>
              <a:t> za trening/zabavu nije potrebna (eventualno karte, društvena igra i sl.) - imamo jako puno sadržaja.</a:t>
            </a:r>
          </a:p>
          <a:p>
            <a:pPr>
              <a:lnSpc>
                <a:spcPct val="120000"/>
              </a:lnSpc>
            </a:pPr>
            <a:r>
              <a:rPr lang="hr-HR" sz="4000" b="1" u="sng" dirty="0">
                <a:solidFill>
                  <a:schemeClr val="accent1"/>
                </a:solidFill>
              </a:rPr>
              <a:t>Ostalo</a:t>
            </a:r>
            <a:r>
              <a:rPr lang="hr-HR" sz="4000" b="1" dirty="0">
                <a:solidFill>
                  <a:schemeClr val="accent1"/>
                </a:solidFill>
              </a:rPr>
              <a:t>: krema za sunčanje, gel za kupanje, krema/sprej protiv komaraca, pribor za higijenu, lijekovi prema potrebi te baterijska lampa</a:t>
            </a:r>
            <a:r>
              <a:rPr lang="hr-HR" sz="4000" b="1" dirty="0" smtClean="0">
                <a:solidFill>
                  <a:schemeClr val="accent1"/>
                </a:solidFill>
              </a:rPr>
              <a:t>!</a:t>
            </a:r>
            <a:endParaRPr lang="hr-HR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1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04664"/>
            <a:ext cx="8431088" cy="63367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hr-HR" u="sng" dirty="0">
                <a:solidFill>
                  <a:schemeClr val="accent1"/>
                </a:solidFill>
              </a:rPr>
              <a:t>Mobiteli </a:t>
            </a:r>
            <a:r>
              <a:rPr lang="hr-HR" dirty="0">
                <a:solidFill>
                  <a:schemeClr val="accent1"/>
                </a:solidFill>
              </a:rPr>
              <a:t>- na vlastitu odgovornost, predlažemo stare i jeftine mobitele!!! (u većini bungalova nema utičnica, mobiteli se pune na recepciji, ne nositi igrače konzole!)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accent1"/>
                </a:solidFill>
              </a:rPr>
              <a:t>Za mlađu grupu treneri prikupe uređaje te ih daju djeci samo za javljanje </a:t>
            </a:r>
            <a:r>
              <a:rPr lang="hr-HR" dirty="0" smtClean="0">
                <a:solidFill>
                  <a:schemeClr val="accent1"/>
                </a:solidFill>
              </a:rPr>
              <a:t>kući</a:t>
            </a:r>
            <a:endParaRPr lang="hr-HR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accent1"/>
                </a:solidFill>
              </a:rPr>
              <a:t>Ukoliko Vaše dijete ne nosi mobitel, trenere možete svaki dan nazvati u terminu 18-19 </a:t>
            </a:r>
            <a:r>
              <a:rPr lang="hr-HR" dirty="0" smtClean="0">
                <a:solidFill>
                  <a:schemeClr val="accent1"/>
                </a:solidFill>
              </a:rPr>
              <a:t>sati (prije večere, prema </a:t>
            </a:r>
            <a:r>
              <a:rPr lang="hr-HR" dirty="0">
                <a:solidFill>
                  <a:schemeClr val="accent1"/>
                </a:solidFill>
              </a:rPr>
              <a:t>rasporedu ćemo Vam javiti točno vrijeme)</a:t>
            </a:r>
          </a:p>
          <a:p>
            <a:pPr>
              <a:lnSpc>
                <a:spcPct val="120000"/>
              </a:lnSpc>
            </a:pPr>
            <a:r>
              <a:rPr lang="hr-HR" u="sng" dirty="0">
                <a:solidFill>
                  <a:schemeClr val="accent1"/>
                </a:solidFill>
              </a:rPr>
              <a:t>Džeparac</a:t>
            </a:r>
            <a:r>
              <a:rPr lang="hr-HR" dirty="0">
                <a:solidFill>
                  <a:schemeClr val="accent1"/>
                </a:solidFill>
              </a:rPr>
              <a:t>: </a:t>
            </a:r>
            <a:r>
              <a:rPr lang="hr-HR" dirty="0" smtClean="0">
                <a:solidFill>
                  <a:schemeClr val="accent1"/>
                </a:solidFill>
              </a:rPr>
              <a:t>5€</a:t>
            </a:r>
            <a:r>
              <a:rPr lang="hr-HR" dirty="0">
                <a:solidFill>
                  <a:schemeClr val="accent1"/>
                </a:solidFill>
              </a:rPr>
              <a:t>/</a:t>
            </a:r>
            <a:r>
              <a:rPr lang="hr-HR" dirty="0" smtClean="0">
                <a:solidFill>
                  <a:schemeClr val="accent1"/>
                </a:solidFill>
              </a:rPr>
              <a:t>dan </a:t>
            </a:r>
            <a:r>
              <a:rPr lang="hr-HR" dirty="0">
                <a:solidFill>
                  <a:schemeClr val="accent1"/>
                </a:solidFill>
              </a:rPr>
              <a:t>(sladoled ili sl.)- sva hrana i piće za vrijeme obroka su uključeni u cijenu (za večerom se servira sladoled, a za ručak kolači) </a:t>
            </a:r>
            <a:endParaRPr lang="hr-HR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accent1"/>
                </a:solidFill>
              </a:rPr>
              <a:t>Povratak </a:t>
            </a:r>
            <a:r>
              <a:rPr lang="hr-HR" dirty="0">
                <a:solidFill>
                  <a:schemeClr val="accent1"/>
                </a:solidFill>
              </a:rPr>
              <a:t>je oko 12 sati, djeca će dobiti </a:t>
            </a:r>
            <a:r>
              <a:rPr lang="hr-HR" dirty="0" err="1" smtClean="0">
                <a:solidFill>
                  <a:schemeClr val="accent1"/>
                </a:solidFill>
              </a:rPr>
              <a:t>lunch</a:t>
            </a:r>
            <a:r>
              <a:rPr lang="hr-HR" dirty="0" smtClean="0">
                <a:solidFill>
                  <a:schemeClr val="accent1"/>
                </a:solidFill>
              </a:rPr>
              <a:t> paket</a:t>
            </a:r>
          </a:p>
          <a:p>
            <a:pPr>
              <a:lnSpc>
                <a:spcPct val="120000"/>
              </a:lnSpc>
            </a:pPr>
            <a:r>
              <a:rPr lang="hr-HR" sz="2100" b="1" dirty="0" smtClean="0">
                <a:solidFill>
                  <a:schemeClr val="accent1"/>
                </a:solidFill>
              </a:rPr>
              <a:t>obavezno uzeti zdravstvenu iskaznicu!!!</a:t>
            </a:r>
            <a:endParaRPr lang="hr-HR" sz="2100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hr-HR" b="1" dirty="0" smtClean="0">
                <a:solidFill>
                  <a:srgbClr val="C00000"/>
                </a:solidFill>
              </a:rPr>
              <a:t>suglasnost ćete dobiti nakon prijave i potrebno je skeniranu poslati mailom!!! (možete ispuniti br. putovnice ili drugog dokumenta, </a:t>
            </a:r>
            <a:r>
              <a:rPr lang="hr-HR" b="1" u="sng" dirty="0" smtClean="0">
                <a:solidFill>
                  <a:srgbClr val="C00000"/>
                </a:solidFill>
              </a:rPr>
              <a:t>ali svakako upišite i </a:t>
            </a:r>
            <a:r>
              <a:rPr lang="hr-HR" b="1" u="sng" dirty="0" err="1" smtClean="0">
                <a:solidFill>
                  <a:srgbClr val="C00000"/>
                </a:solidFill>
              </a:rPr>
              <a:t>oib</a:t>
            </a:r>
            <a:r>
              <a:rPr lang="hr-HR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49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525963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NAPOMENA</a:t>
            </a:r>
            <a:r>
              <a:rPr lang="hr-HR" sz="2400" dirty="0">
                <a:solidFill>
                  <a:schemeClr val="accent1"/>
                </a:solidFill>
              </a:rPr>
              <a:t>: </a:t>
            </a:r>
            <a:r>
              <a:rPr lang="hr-HR" sz="2400" dirty="0" smtClean="0">
                <a:solidFill>
                  <a:schemeClr val="accent1"/>
                </a:solidFill>
              </a:rPr>
              <a:t>ljetne pripreme 2026. su namijenjene djeci rođenoj 2019. i starijima </a:t>
            </a:r>
            <a:endParaRPr lang="hr-HR" sz="2400" dirty="0">
              <a:solidFill>
                <a:schemeClr val="accent1"/>
              </a:solidFill>
            </a:endParaRPr>
          </a:p>
          <a:p>
            <a:r>
              <a:rPr lang="hr-HR" sz="2400" dirty="0" smtClean="0">
                <a:solidFill>
                  <a:schemeClr val="accent1"/>
                </a:solidFill>
              </a:rPr>
              <a:t>Eventualno natjecatelji rođeni 2020. i 2021. te rekreativci </a:t>
            </a:r>
            <a:r>
              <a:rPr lang="hr-HR" sz="2400" dirty="0" err="1" smtClean="0">
                <a:solidFill>
                  <a:schemeClr val="accent1"/>
                </a:solidFill>
              </a:rPr>
              <a:t>rođ</a:t>
            </a:r>
            <a:r>
              <a:rPr lang="hr-HR" sz="2400" dirty="0" smtClean="0">
                <a:solidFill>
                  <a:schemeClr val="accent1"/>
                </a:solidFill>
              </a:rPr>
              <a:t>. 2020., koji moraju biti školarci - u tom slučaju roditelji moraju razgovarati s trenerima i treneri moraju odobriti da dijete može ići</a:t>
            </a:r>
          </a:p>
          <a:p>
            <a:endParaRPr lang="hr-HR" sz="2400" dirty="0" smtClean="0">
              <a:solidFill>
                <a:schemeClr val="accent1"/>
              </a:solidFill>
            </a:endParaRPr>
          </a:p>
          <a:p>
            <a:r>
              <a:rPr lang="hr-HR" sz="2400" dirty="0" smtClean="0">
                <a:solidFill>
                  <a:schemeClr val="accent1"/>
                </a:solidFill>
              </a:rPr>
              <a:t>Ukoliko imate dodatnih pitanja, javite se vašem treneru ili na mail ztd.clanstvo@gmail.com</a:t>
            </a:r>
          </a:p>
          <a:p>
            <a:pPr marL="0" indent="0">
              <a:buNone/>
            </a:pPr>
            <a:r>
              <a:rPr lang="hr-HR" sz="2400" dirty="0" smtClean="0"/>
              <a:t>     </a:t>
            </a:r>
            <a:endParaRPr lang="hr-HR" sz="1400" dirty="0"/>
          </a:p>
          <a:p>
            <a:pPr marL="0" indent="0" algn="ctr">
              <a:buNone/>
            </a:pPr>
            <a:r>
              <a:rPr lang="hr-HR" sz="3000" b="1" dirty="0" smtClean="0">
                <a:solidFill>
                  <a:srgbClr val="C00000"/>
                </a:solidFill>
              </a:rPr>
              <a:t>Broj rezervacija za smještaj kao i mjesta u autobusu je ograničen, zato napravite prijavu i rezervaciju na vrijeme !!!</a:t>
            </a:r>
            <a:endParaRPr lang="hr-HR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8" y="193787"/>
            <a:ext cx="8229600" cy="838312"/>
          </a:xfrm>
        </p:spPr>
        <p:txBody>
          <a:bodyPr>
            <a:normAutofit/>
          </a:bodyPr>
          <a:lstStyle/>
          <a:p>
            <a:r>
              <a:rPr lang="hr-HR" sz="3600" b="1" dirty="0"/>
              <a:t>PUTOVANJE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664"/>
            <a:ext cx="4900353" cy="3674225"/>
          </a:xfrm>
        </p:spPr>
      </p:pic>
      <p:sp>
        <p:nvSpPr>
          <p:cNvPr id="6" name="TekstniOkvir 5"/>
          <p:cNvSpPr txBox="1"/>
          <p:nvPr/>
        </p:nvSpPr>
        <p:spPr>
          <a:xfrm>
            <a:off x="274104" y="4265394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accent1"/>
                </a:solidFill>
              </a:rPr>
              <a:t>Modernim autobusom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accent1"/>
                </a:solidFill>
              </a:rPr>
              <a:t>Polazak i povratak s autobusne stanice na Trgu Mažuranića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accent1"/>
                </a:solidFill>
              </a:rPr>
              <a:t>Moguće je dovesti/odvesti dijete u kamp-to obavezno treba naglasiti u suglasnosti (cijena je ista za sve neovisno o prijevozu!)</a:t>
            </a:r>
          </a:p>
        </p:txBody>
      </p:sp>
    </p:spTree>
    <p:extLst>
      <p:ext uri="{BB962C8B-B14F-4D97-AF65-F5344CB8AC3E}">
        <p14:creationId xmlns:p14="http://schemas.microsoft.com/office/powerpoint/2010/main" val="262810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43" y="-993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r>
              <a:rPr lang="hr-HR" sz="2400" b="1" dirty="0">
                <a:solidFill>
                  <a:schemeClr val="accent1"/>
                </a:solidFill>
              </a:rPr>
              <a:t>Okoliš - borova šuma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Nema motornih vozila, samo električna i bicikli!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Ograđen kamp s čuvanim ulazom, narukvice za goste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Liječnička služba u kampu, 1km ambulanta u </a:t>
            </a:r>
            <a:r>
              <a:rPr lang="hr-HR" sz="2400" b="1" dirty="0" err="1">
                <a:solidFill>
                  <a:schemeClr val="accent1"/>
                </a:solidFill>
              </a:rPr>
              <a:t>Pakoštanima</a:t>
            </a:r>
            <a:endParaRPr lang="hr-HR" sz="24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0" y="4694910"/>
            <a:ext cx="2796311" cy="188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54" y="3429000"/>
            <a:ext cx="2942193" cy="220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88" y="3986992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kstniOkvir 1"/>
          <p:cNvSpPr txBox="1"/>
          <p:nvPr/>
        </p:nvSpPr>
        <p:spPr>
          <a:xfrm>
            <a:off x="2023667" y="3654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KAMP</a:t>
            </a:r>
          </a:p>
        </p:txBody>
      </p:sp>
    </p:spTree>
    <p:extLst>
      <p:ext uri="{BB962C8B-B14F-4D97-AF65-F5344CB8AC3E}">
        <p14:creationId xmlns:p14="http://schemas.microsoft.com/office/powerpoint/2010/main" val="37761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-1395535"/>
            <a:ext cx="8640960" cy="6429514"/>
          </a:xfrm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chemeClr val="accent1"/>
                </a:solidFill>
                <a:hlinkClick r:id="rId2"/>
              </a:rPr>
              <a:t>Pine Beach Pakoštane - Adriatic Eco Resort</a:t>
            </a:r>
            <a:r>
              <a:rPr lang="hr-HR" sz="2400" b="1" dirty="0">
                <a:solidFill>
                  <a:schemeClr val="accent1"/>
                </a:solidFill>
              </a:rPr>
              <a:t> jedinstveno je "all inclusive-light" turističko naselje smješteno na 18 hektara mirisne borove šume, uz privatnu pješčanu i stjenovitu plažu te kristalno čisto more zadarskog arhipelaga. Pine Beach nudi smještaj u šarmantnim bungalovima od trske u polinezijskom stilu, koji posebno odgovaraju sportašima i zaljubljenicima u aktivni odmor.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273630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09" y="3212976"/>
            <a:ext cx="2808312" cy="2037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80" y="4437112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58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SMJEŠTAJ</a:t>
            </a:r>
          </a:p>
          <a:p>
            <a:pPr marL="0" indent="0" algn="ctr">
              <a:buNone/>
            </a:pPr>
            <a:endParaRPr lang="hr-HR" sz="3600" b="1" dirty="0"/>
          </a:p>
          <a:p>
            <a:pPr marL="0" indent="0" algn="ctr">
              <a:buNone/>
            </a:pPr>
            <a:endParaRPr lang="hr-HR" sz="1200" dirty="0"/>
          </a:p>
          <a:p>
            <a:r>
              <a:rPr lang="hr-HR" sz="2400" b="1" dirty="0">
                <a:solidFill>
                  <a:schemeClr val="accent1"/>
                </a:solidFill>
              </a:rPr>
              <a:t>Bungalovi od trske (ne prokišnjavaju)-prirodno okruženje!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Bez struje i vode u sobi (putevi su osvjetljeni, dugi dan u lipnju)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U dijelu bungalova je uvedena struja, ali ne biramo sami lokaciju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U blizini mora (dio za sportaše je oko 100m od mora)</a:t>
            </a:r>
          </a:p>
          <a:p>
            <a:pPr marL="0" indent="0">
              <a:buNone/>
            </a:pPr>
            <a:endParaRPr lang="hr-H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58" y="-286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>
                <a:solidFill>
                  <a:schemeClr val="tx1"/>
                </a:solidFill>
              </a:rPr>
              <a:t>SANITARNI ČVOROVI</a:t>
            </a:r>
          </a:p>
          <a:p>
            <a:pPr marL="0" indent="0" algn="ctr">
              <a:buNone/>
            </a:pPr>
            <a:endParaRPr lang="hr-HR" sz="800" dirty="0"/>
          </a:p>
          <a:p>
            <a:r>
              <a:rPr lang="hr-HR" sz="2400" b="1" dirty="0">
                <a:solidFill>
                  <a:schemeClr val="accent1"/>
                </a:solidFill>
              </a:rPr>
              <a:t>Moderno uređeni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Odjeljenja za muške, ženske i djecu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Besprijekorno održavani (od 2020. uvedene dodatne epidemiološke mjere i konstantno cjelodnevno čišćenje)</a:t>
            </a:r>
          </a:p>
          <a:p>
            <a:endParaRPr lang="hr-HR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9228"/>
            <a:ext cx="3154014" cy="2787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56620"/>
            <a:ext cx="3168352" cy="204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kstniOkvir 1"/>
          <p:cNvSpPr txBox="1"/>
          <p:nvPr/>
        </p:nvSpPr>
        <p:spPr>
          <a:xfrm>
            <a:off x="4380658" y="5301208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Udaljenost 30-40m od bungalova </a:t>
            </a:r>
          </a:p>
          <a:p>
            <a:r>
              <a:rPr lang="hr-HR" sz="2400" b="1" dirty="0"/>
              <a:t>(2-3 čvora u blizini bungalova)</a:t>
            </a:r>
          </a:p>
        </p:txBody>
      </p:sp>
    </p:spTree>
    <p:extLst>
      <p:ext uri="{BB962C8B-B14F-4D97-AF65-F5344CB8AC3E}">
        <p14:creationId xmlns:p14="http://schemas.microsoft.com/office/powerpoint/2010/main" val="34559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-2434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>
                <a:solidFill>
                  <a:schemeClr val="tx1"/>
                </a:solidFill>
                <a:ea typeface="+mj-ea"/>
                <a:cs typeface="+mj-cs"/>
              </a:rPr>
              <a:t>RESTORAN</a:t>
            </a:r>
          </a:p>
          <a:p>
            <a:pPr lvl="0"/>
            <a:r>
              <a:rPr lang="hr-HR" sz="2400" b="1" dirty="0">
                <a:solidFill>
                  <a:schemeClr val="accent1"/>
                </a:solidFill>
              </a:rPr>
              <a:t>U sklopu Pine Beach naselja nalazi se i novi restoran (natkriven, ali na otvorenom) po principu </a:t>
            </a:r>
            <a:r>
              <a:rPr lang="hr-HR" sz="2400" b="1" dirty="0" err="1">
                <a:solidFill>
                  <a:schemeClr val="accent1"/>
                </a:solidFill>
              </a:rPr>
              <a:t>buffeta</a:t>
            </a:r>
            <a:r>
              <a:rPr lang="hr-HR" sz="2400" b="1" dirty="0">
                <a:solidFill>
                  <a:schemeClr val="accent1"/>
                </a:solidFill>
              </a:rPr>
              <a:t> s pretežno mediteranskom hranom koju svakodnevno, od najsvježijih domaćih sastojaka, priprema iskusno </a:t>
            </a:r>
            <a:r>
              <a:rPr lang="hr-HR" sz="2400" b="1" dirty="0" smtClean="0">
                <a:solidFill>
                  <a:schemeClr val="accent1"/>
                </a:solidFill>
              </a:rPr>
              <a:t>osoblje </a:t>
            </a:r>
            <a:r>
              <a:rPr lang="hr-HR" sz="2400" b="1" dirty="0">
                <a:solidFill>
                  <a:schemeClr val="accent1"/>
                </a:solidFill>
              </a:rPr>
              <a:t> </a:t>
            </a:r>
          </a:p>
          <a:p>
            <a:pPr marL="0" indent="0" algn="ctr">
              <a:buNone/>
            </a:pPr>
            <a:endParaRPr lang="hr-HR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5639"/>
            <a:ext cx="408704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15639"/>
            <a:ext cx="417153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12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6" y="16169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>
                <a:solidFill>
                  <a:schemeClr val="tx1"/>
                </a:solidFill>
              </a:rPr>
              <a:t>PREHRANA</a:t>
            </a:r>
          </a:p>
          <a:p>
            <a:pPr marL="0" indent="0" algn="ctr">
              <a:buNone/>
            </a:pPr>
            <a:endParaRPr lang="hr-HR" sz="800" dirty="0"/>
          </a:p>
          <a:p>
            <a:pPr lvl="0"/>
            <a:r>
              <a:rPr lang="hr-HR" sz="2400" b="1" dirty="0">
                <a:solidFill>
                  <a:schemeClr val="accent1"/>
                </a:solidFill>
              </a:rPr>
              <a:t>4 obroka - Švedski stol </a:t>
            </a:r>
          </a:p>
          <a:p>
            <a:pPr marL="0" lvl="0" indent="0">
              <a:buNone/>
            </a:pPr>
            <a:r>
              <a:rPr lang="hr-HR" sz="2400" b="1" dirty="0">
                <a:solidFill>
                  <a:schemeClr val="accent1"/>
                </a:solidFill>
              </a:rPr>
              <a:t>     (+</a:t>
            </a:r>
            <a:r>
              <a:rPr lang="hr-HR" sz="2400" b="1" dirty="0" err="1">
                <a:solidFill>
                  <a:schemeClr val="accent1"/>
                </a:solidFill>
              </a:rPr>
              <a:t>pizze</a:t>
            </a:r>
            <a:r>
              <a:rPr lang="hr-HR" sz="2400" b="1" dirty="0">
                <a:solidFill>
                  <a:schemeClr val="accent1"/>
                </a:solidFill>
              </a:rPr>
              <a:t>, tjestenina: treneri paze na prehranu!)</a:t>
            </a:r>
          </a:p>
          <a:p>
            <a:pPr lvl="0"/>
            <a:r>
              <a:rPr lang="hr-HR" sz="2400" b="1" dirty="0">
                <a:solidFill>
                  <a:schemeClr val="accent1"/>
                </a:solidFill>
              </a:rPr>
              <a:t>Mesni, riblji i </a:t>
            </a:r>
            <a:r>
              <a:rPr lang="hr-HR" sz="2400" b="1" dirty="0" err="1">
                <a:solidFill>
                  <a:schemeClr val="accent1"/>
                </a:solidFill>
              </a:rPr>
              <a:t>vegeterijanski</a:t>
            </a:r>
            <a:r>
              <a:rPr lang="hr-HR" sz="2400" b="1" dirty="0">
                <a:solidFill>
                  <a:schemeClr val="accent1"/>
                </a:solidFill>
              </a:rPr>
              <a:t> izbor + voće, kolači/sladoled</a:t>
            </a:r>
          </a:p>
          <a:p>
            <a:pPr lvl="0"/>
            <a:r>
              <a:rPr lang="hr-HR" sz="2400" b="1" u="sng" dirty="0">
                <a:solidFill>
                  <a:schemeClr val="accent1"/>
                </a:solidFill>
              </a:rPr>
              <a:t>Uključeno piće </a:t>
            </a:r>
            <a:r>
              <a:rPr lang="hr-HR" sz="2400" b="1" dirty="0">
                <a:solidFill>
                  <a:schemeClr val="accent1"/>
                </a:solidFill>
              </a:rPr>
              <a:t>(kao i hrana neograničeno za vrijeme obroka)</a:t>
            </a:r>
          </a:p>
          <a:p>
            <a:endParaRPr lang="hr-HR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9" y="3717032"/>
            <a:ext cx="2214931" cy="295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593506" cy="194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63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4620</TotalTime>
  <Words>1325</Words>
  <Application>Microsoft Office PowerPoint</Application>
  <PresentationFormat>Prikaz na zaslonu (4:3)</PresentationFormat>
  <Paragraphs>149</Paragraphs>
  <Slides>28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Impact</vt:lpstr>
      <vt:lpstr>Wingdings 3</vt:lpstr>
      <vt:lpstr>Isječak</vt:lpstr>
      <vt:lpstr>Pine Beach Pakoštane  www.pinebeach.hr</vt:lpstr>
      <vt:lpstr>PowerPointova prezentacija</vt:lpstr>
      <vt:lpstr>PUTOVANJE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SPORTSKE AKTIVNOSTI</vt:lpstr>
      <vt:lpstr>SPORTOVI</vt:lpstr>
      <vt:lpstr>SPORTOVI</vt:lpstr>
      <vt:lpstr>GIMNASTIČKI TRENINZI</vt:lpstr>
      <vt:lpstr>TRENERI</vt:lpstr>
      <vt:lpstr>U CIJENU JE UKLJUČENO:</vt:lpstr>
      <vt:lpstr>OSIGURANJE</vt:lpstr>
      <vt:lpstr>ZDRAVSTVENI STATUS</vt:lpstr>
      <vt:lpstr>PowerPointova prezentacija</vt:lpstr>
      <vt:lpstr>PowerPointova prezentacija</vt:lpstr>
      <vt:lpstr>NAČIN PLAĆANJA</vt:lpstr>
      <vt:lpstr>UPIS</vt:lpstr>
      <vt:lpstr>GOOGLE FORMA</vt:lpstr>
      <vt:lpstr>UPLATE</vt:lpstr>
      <vt:lpstr>POLAZAK/POVRATAK</vt:lpstr>
      <vt:lpstr>ŠTO UZETI U PAKOŠTANE: </vt:lpstr>
      <vt:lpstr>PowerPointova prezentacija</vt:lpstr>
      <vt:lpstr>PowerPointova prezentacija</vt:lpstr>
    </vt:vector>
  </TitlesOfParts>
  <Company>Proficio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 Beach Pakoštane  Adriatic Eco Resort</dc:title>
  <dc:creator>Dbursac</dc:creator>
  <cp:lastModifiedBy>ZTD MARKO MUSIĆ</cp:lastModifiedBy>
  <cp:revision>268</cp:revision>
  <dcterms:created xsi:type="dcterms:W3CDTF">2014-11-04T10:57:52Z</dcterms:created>
  <dcterms:modified xsi:type="dcterms:W3CDTF">2026-04-08T13:07:45Z</dcterms:modified>
</cp:coreProperties>
</file>